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notesMasterIdLst>
    <p:notesMasterId r:id="rId39"/>
  </p:notesMasterIdLst>
  <p:handoutMasterIdLst>
    <p:handoutMasterId r:id="rId40"/>
  </p:handoutMasterIdLst>
  <p:sldIdLst>
    <p:sldId id="256" r:id="rId3"/>
    <p:sldId id="473" r:id="rId4"/>
    <p:sldId id="507" r:id="rId5"/>
    <p:sldId id="506" r:id="rId6"/>
    <p:sldId id="514" r:id="rId7"/>
    <p:sldId id="503" r:id="rId8"/>
    <p:sldId id="515" r:id="rId9"/>
    <p:sldId id="516" r:id="rId10"/>
    <p:sldId id="517" r:id="rId11"/>
    <p:sldId id="427" r:id="rId12"/>
    <p:sldId id="529" r:id="rId13"/>
    <p:sldId id="428" r:id="rId14"/>
    <p:sldId id="450" r:id="rId15"/>
    <p:sldId id="449" r:id="rId16"/>
    <p:sldId id="518" r:id="rId17"/>
    <p:sldId id="519" r:id="rId18"/>
    <p:sldId id="520" r:id="rId19"/>
    <p:sldId id="521" r:id="rId20"/>
    <p:sldId id="487" r:id="rId21"/>
    <p:sldId id="528" r:id="rId22"/>
    <p:sldId id="527" r:id="rId23"/>
    <p:sldId id="491" r:id="rId24"/>
    <p:sldId id="441" r:id="rId25"/>
    <p:sldId id="443" r:id="rId26"/>
    <p:sldId id="508" r:id="rId27"/>
    <p:sldId id="509" r:id="rId28"/>
    <p:sldId id="448" r:id="rId29"/>
    <p:sldId id="488" r:id="rId30"/>
    <p:sldId id="490" r:id="rId31"/>
    <p:sldId id="463" r:id="rId32"/>
    <p:sldId id="480" r:id="rId33"/>
    <p:sldId id="481" r:id="rId34"/>
    <p:sldId id="482" r:id="rId35"/>
    <p:sldId id="522" r:id="rId36"/>
    <p:sldId id="523" r:id="rId37"/>
    <p:sldId id="486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6699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4" autoAdjust="0"/>
    <p:restoredTop sz="82060" autoAdjust="0"/>
  </p:normalViewPr>
  <p:slideViewPr>
    <p:cSldViewPr>
      <p:cViewPr>
        <p:scale>
          <a:sx n="64" d="100"/>
          <a:sy n="64" d="100"/>
        </p:scale>
        <p:origin x="-702" y="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88"/>
    </p:cViewPr>
  </p:sorterViewPr>
  <p:notesViewPr>
    <p:cSldViewPr>
      <p:cViewPr varScale="1">
        <p:scale>
          <a:sx n="57" d="100"/>
          <a:sy n="57" d="100"/>
        </p:scale>
        <p:origin x="-178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00A4C7-EBFA-4F2F-88FB-5A2CD6865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686E4BC-7DA6-43E5-BD98-E18ED0E7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3CF7B4-7D5D-45D3-A0AB-B9A091EDC818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Just testing out the note stuff.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87D21-EDB4-428A-886A-C4EE38E7959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EF5A4B-AD0C-46FB-A016-DD33F33F2650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DB0DC-36E4-4BE9-AC37-6EFB3C899E0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6E401D-F550-48F3-85EC-0158C4DC096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72423-A5EA-49AE-99B0-14B1435C4A7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1A516-BDB2-4E0C-BC63-77270A933D7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D7F17-4F4F-467E-B5D6-06638FB7D3E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3194F-CC0A-4516-8AEC-9A8CF844B89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3EB582-71F8-4534-A666-BC3CE81776F2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ADD9A5-F6C7-4879-A342-F5B16DAC4A1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76E63-022F-438A-9CFC-0864A0D58D2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6E4BC-7DA6-43E5-BD98-E18ED0E7AF3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0D8F56-0D35-4C02-84BC-B6C4409DEF2F}" type="slidenum">
              <a:rPr lang="en-US"/>
              <a:pPr/>
              <a:t>21</a:t>
            </a:fld>
            <a:endParaRPr lang="en-US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24460-3D43-479E-B64D-A59A7270F1B3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5779D0-0C55-4717-A2D3-D935494419E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F2FD4F-D7EA-4B29-B7C1-DF01D8758D10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6E4BC-7DA6-43E5-BD98-E18ED0E7AF3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6E4BC-7DA6-43E5-BD98-E18ED0E7AF3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18BE72-78D4-41EE-82C0-10AFFE9F7557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1CBC66-89EF-4EC9-B3A3-2FB999AEF4E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6CED3-6AC6-4797-A5B9-0C9530B7197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5939C-610E-41BC-8E5E-D1695C16682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27FB8-AABD-4B04-A002-DC3A259A177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4A314-8340-4BC9-9BD4-987BACDF8B26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9CAE60-6475-4246-8877-A9EEB9EBF40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7D9B75-EC5E-4681-9DC3-8CC70C5C5E3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6E4BC-7DA6-43E5-BD98-E18ED0E7AF3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6E4BC-7DA6-43E5-BD98-E18ED0E7AF3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B46336-49E8-4E8B-9B49-7354BFDD2F6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6E4BC-7DA6-43E5-BD98-E18ED0E7AF3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6E4BC-7DA6-43E5-BD98-E18ED0E7AF3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62FCB-475A-4853-9F9D-44B4DB2B5A0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6E4BC-7DA6-43E5-BD98-E18ED0E7AF3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AC4828-258F-4B35-9EFA-41FE0F7687CE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4C4E72-AD7E-4A91-83AF-628A3688BBB8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D5E19-AC34-44F6-8E88-F94D714AC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8C6FD-0BC1-48F1-83A6-127605180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867D9-93A4-433B-A9F4-B850B82A6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1"/>
            <a:ext cx="9144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11" descr="H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6172200"/>
            <a:ext cx="152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775745"/>
            <a:ext cx="82296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559720"/>
            <a:ext cx="51054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21468-8119-467B-8999-E05D28B48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F8FAB-B936-4E47-AD76-F2EF4514A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990600"/>
            <a:ext cx="77724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52677"/>
            <a:ext cx="77724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1506C-A8C9-409B-B7C6-3F40F30EB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99800"/>
            <a:ext cx="40386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BA8CF-068E-4774-A69D-CDC16E032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12168"/>
            <a:ext cx="4040188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2112168"/>
            <a:ext cx="4041775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667000"/>
            <a:ext cx="4040188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67000"/>
            <a:ext cx="4041775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7A73-4F0B-4702-8324-FA41A01DD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F70D4-55B2-4337-AFC0-CA602A8BD8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CD74B-60FE-4816-8441-8D34259B8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40"/>
            <a:ext cx="82296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33856"/>
            <a:ext cx="25908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133472"/>
            <a:ext cx="52578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CFEA-C0D3-4111-B6FF-F324A7C54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DFB67-02CD-4BC5-AA39-D5CACB876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981200"/>
            <a:ext cx="3429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1066800"/>
            <a:ext cx="4572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2543176"/>
            <a:ext cx="3429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61FCA-3DD6-428D-993E-0FE9FFA68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A853A-DD4B-48E1-9C08-9D4F7B16E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478DF-E73F-4FA1-97F4-D3845899B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B4C5426-F5A8-4DD2-B711-BE09B9FFDB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2E43D-5528-4AE6-9555-BDC87025E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6DDB7-40C5-4028-9545-E32C40FB7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A35ED-B0BB-48B6-A0AE-AF7CEE2A9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7A1DF-BDCC-40BA-BEA1-7B78A30D6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8396F-A263-4920-A569-FA37C8695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9EE8E-F0E6-45FA-8376-C9EFB0360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27EDA-427D-4009-9957-C2CEC1089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6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6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AC27B30-D0BC-45E9-A5B0-2E9A89212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4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717" r:id="rId9"/>
    <p:sldLayoutId id="2147483716" r:id="rId10"/>
    <p:sldLayoutId id="21474837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9144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3"/>
            <a:ext cx="9144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2179638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812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12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5334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AF63CF8-C699-434E-8C3E-A13533143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61" name="Picture 12" descr="Hlogo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467600" y="6172200"/>
            <a:ext cx="152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2" r:id="rId2"/>
    <p:sldLayoutId id="2147483734" r:id="rId3"/>
    <p:sldLayoutId id="2147483731" r:id="rId4"/>
    <p:sldLayoutId id="2147483730" r:id="rId5"/>
    <p:sldLayoutId id="2147483729" r:id="rId6"/>
    <p:sldLayoutId id="2147483728" r:id="rId7"/>
    <p:sldLayoutId id="2147483735" r:id="rId8"/>
    <p:sldLayoutId id="2147483736" r:id="rId9"/>
    <p:sldLayoutId id="2147483727" r:id="rId10"/>
    <p:sldLayoutId id="2147483726" r:id="rId11"/>
    <p:sldLayoutId id="214748373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wylie@northweststate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8.xml"/><Relationship Id="rId1" Type="http://schemas.openxmlformats.org/officeDocument/2006/relationships/video" Target="file:///\\NTC_A\USER\USER\EMPLOYEE\TWYLIE\SLC500I4OffOn1.AVI" TargetMode="Externa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3.xml"/><Relationship Id="rId1" Type="http://schemas.openxmlformats.org/officeDocument/2006/relationships/video" Target="file:///D:\The%20Control%20Relay%20CAMTASIA.avi" TargetMode="Externa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inwithcts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533400"/>
            <a:ext cx="8229600" cy="3276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BUILDING THE INFRASTRUCTURE FOR INTERNATIONAL TRAINING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191000"/>
            <a:ext cx="5410200" cy="1905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Tom Wylie</a:t>
            </a:r>
          </a:p>
          <a:p>
            <a:pPr eaLnBrk="1" hangingPunct="1"/>
            <a:r>
              <a:rPr lang="en-US" sz="2000" b="1" dirty="0" smtClean="0"/>
              <a:t>Custom Training Solutions</a:t>
            </a:r>
          </a:p>
          <a:p>
            <a:pPr eaLnBrk="1" hangingPunct="1"/>
            <a:r>
              <a:rPr lang="en-US" sz="2000" dirty="0" smtClean="0"/>
              <a:t>a division of</a:t>
            </a:r>
          </a:p>
          <a:p>
            <a:pPr eaLnBrk="1" hangingPunct="1"/>
            <a:r>
              <a:rPr lang="en-US" sz="2000" dirty="0" smtClean="0"/>
              <a:t>Northwest State Community College </a:t>
            </a:r>
          </a:p>
          <a:p>
            <a:pPr eaLnBrk="1" hangingPunct="1"/>
            <a:r>
              <a:rPr lang="en-US" sz="2000" dirty="0" err="1" smtClean="0"/>
              <a:t>Archbold</a:t>
            </a:r>
            <a:r>
              <a:rPr lang="en-US" sz="2000" dirty="0" smtClean="0"/>
              <a:t>, Ohio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 Partial CTS Client List</a:t>
            </a:r>
            <a:b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</a:b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2805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2200275"/>
            <a:ext cx="4038600" cy="4160838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Campbell Soup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General Mills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Sauder Woodworking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Chrysler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Ford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General Motors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Honda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Longaberger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err="1" smtClean="0"/>
              <a:t>Smuckers</a:t>
            </a:r>
            <a:endParaRPr lang="en-US" dirty="0"/>
          </a:p>
        </p:txBody>
      </p:sp>
      <p:sp>
        <p:nvSpPr>
          <p:cNvPr id="28058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2200275"/>
            <a:ext cx="4038600" cy="4160838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smtClean="0"/>
              <a:t>Owens Illinois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smtClean="0"/>
              <a:t>Plastech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smtClean="0"/>
              <a:t>Northstar Bluescope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smtClean="0"/>
              <a:t>Jeep/Kuka/Magna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smtClean="0"/>
              <a:t>First  Energy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smtClean="0"/>
              <a:t>Libbey Glass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smtClean="0"/>
              <a:t>TRW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smtClean="0"/>
              <a:t>Johns Manville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smtClean="0"/>
              <a:t>Rolls Royce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Employers</a:t>
            </a:r>
            <a:r>
              <a:rPr lang="en-US" dirty="0" smtClean="0"/>
              <a:t> </a:t>
            </a:r>
            <a:r>
              <a:rPr lang="en-US" dirty="0" smtClean="0"/>
              <a:t>want </a:t>
            </a:r>
            <a:br>
              <a:rPr lang="en-US" dirty="0" smtClean="0"/>
            </a:br>
            <a:r>
              <a:rPr lang="en-US" dirty="0" smtClean="0"/>
              <a:t>Adaptive Learners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employees that can learn different ways, not just with traditional classroom instruction.</a:t>
            </a:r>
          </a:p>
          <a:p>
            <a:pPr lvl="1"/>
            <a:r>
              <a:rPr lang="en-US" dirty="0" smtClean="0"/>
              <a:t>Video Conferencing Training (Synchronous)</a:t>
            </a:r>
          </a:p>
          <a:p>
            <a:pPr lvl="1"/>
            <a:r>
              <a:rPr lang="en-US" dirty="0" smtClean="0"/>
              <a:t>Web Conferencing Training (Synchronous)</a:t>
            </a:r>
          </a:p>
          <a:p>
            <a:pPr lvl="1"/>
            <a:r>
              <a:rPr lang="en-US" dirty="0" smtClean="0"/>
              <a:t>Online Web Courses (Asynchronous)</a:t>
            </a:r>
          </a:p>
          <a:p>
            <a:pPr lvl="1"/>
            <a:r>
              <a:rPr lang="en-US" dirty="0" smtClean="0"/>
              <a:t>Web research (manufacturers literature)</a:t>
            </a:r>
          </a:p>
          <a:p>
            <a:r>
              <a:rPr lang="en-US" dirty="0" smtClean="0"/>
              <a:t>All General Mills employees are required to take web courses.  (An important trend)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CTS Delivers Training Four Different Ways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Traditional Instructor Led Training (on-site with portable equipment – we travel)</a:t>
            </a:r>
          </a:p>
          <a:p>
            <a:pPr eaLnBrk="1" hangingPunct="1"/>
            <a:r>
              <a:rPr lang="en-US" smtClean="0"/>
              <a:t>Video Conferencing Training</a:t>
            </a:r>
          </a:p>
          <a:p>
            <a:pPr eaLnBrk="1" hangingPunct="1"/>
            <a:r>
              <a:rPr lang="en-US" smtClean="0"/>
              <a:t>Web Conferencing Training</a:t>
            </a:r>
          </a:p>
          <a:p>
            <a:pPr eaLnBrk="1" hangingPunct="1"/>
            <a:r>
              <a:rPr lang="en-US" smtClean="0"/>
              <a:t>Web Courses (Technical)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60" name="Picture 5" descr="IMG_63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 descr="IMG_73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2743200"/>
            <a:ext cx="7772400" cy="4114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8" name="Picture 4" descr="PA280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2532" name="Picture 4" descr="shoppic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3556" name="Picture 5" descr="MVC-018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4580" name="Picture 4" descr="MVC-020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eLearning Terminology</a:t>
            </a:r>
            <a:b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</a:b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Web courses are asynchronous—they can be taken anytime for the convenience of the trainee.</a:t>
            </a:r>
          </a:p>
          <a:p>
            <a:pPr eaLnBrk="1" hangingPunct="1"/>
            <a:r>
              <a:rPr lang="en-US" dirty="0" smtClean="0"/>
              <a:t>VC and Web Conferencing are synchronous—classes are scheduled.  There is full interaction between the instructor and trainee.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Presenters’ Contact </a:t>
            </a:r>
            <a:r>
              <a:rPr lang="en-US" sz="40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Information</a:t>
            </a:r>
            <a:br>
              <a:rPr lang="en-US" sz="4000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</a:br>
            <a:endParaRPr lang="en-US" sz="4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Tom Wylie – VP of Workforce Development 419.530.3309 </a:t>
            </a:r>
            <a:r>
              <a:rPr lang="en-US" dirty="0" smtClean="0">
                <a:hlinkClick r:id="rId3"/>
              </a:rPr>
              <a:t>twylie@northweststate.edu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Virtual Classrooms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Sites connected together.</a:t>
            </a:r>
          </a:p>
          <a:p>
            <a:endParaRPr lang="en-US" dirty="0" smtClean="0"/>
          </a:p>
          <a:p>
            <a:r>
              <a:rPr lang="en-US" dirty="0" smtClean="0"/>
              <a:t>Students can see and hear each other from any sites around the world.</a:t>
            </a:r>
          </a:p>
          <a:p>
            <a:endParaRPr lang="en-US" dirty="0" smtClean="0"/>
          </a:p>
          <a:p>
            <a:r>
              <a:rPr lang="en-US" dirty="0" smtClean="0"/>
              <a:t>Students view instructional material from the instructor computer screen.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3348" name="Picture 4" descr="07_1030_visio pic of video brid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8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WEB Conferencing Training</a:t>
            </a:r>
            <a:endParaRPr lang="en-US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415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Video is not used.  Audio and computer sharing is required.</a:t>
            </a: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err="1" smtClean="0"/>
              <a:t>SMARTboard</a:t>
            </a:r>
            <a:r>
              <a:rPr lang="en-US" dirty="0" smtClean="0"/>
              <a:t> technology is with a bridging system and an internet </a:t>
            </a:r>
            <a:r>
              <a:rPr lang="en-US" dirty="0" smtClean="0"/>
              <a:t>connection.</a:t>
            </a: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Students will see the instructor’s computer screen and the instructor can view the students’ computer screens.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Good training materials must be </a:t>
            </a:r>
            <a:r>
              <a:rPr lang="en-US" dirty="0" smtClean="0"/>
              <a:t>developed in order to be effective.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2" name="Picture 4" descr="MVC-025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6" name="Picture 4" descr="06_1103_inst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09_1012_atlantis shot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67293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09_1012_atlantis shot 2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533400"/>
            <a:ext cx="9114542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4" name="Picture 4" descr="P1010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8" name="Picture 4" descr="07_1030_tami train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6" name="Picture 4" descr="07_1030_tami scree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An Overview of our Presentation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403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The need for Incumbent Worker Training.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Types of training companies need.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Adaptive Learners are in high demand</a:t>
            </a:r>
            <a:r>
              <a:rPr lang="en-US" dirty="0" smtClean="0"/>
              <a:t>.</a:t>
            </a: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Various methods of delivering training to Corporations.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Materials/Curriculum Development.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Training Materials</a:t>
            </a:r>
            <a:endParaRPr lang="en-US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Text books are not used for the training.</a:t>
            </a:r>
          </a:p>
          <a:p>
            <a:pPr eaLnBrk="1" hangingPunct="1"/>
            <a:r>
              <a:rPr lang="en-US" dirty="0" smtClean="0"/>
              <a:t>DACUM process is used to create curriculum.</a:t>
            </a:r>
            <a:endParaRPr lang="en-US" dirty="0" smtClean="0"/>
          </a:p>
          <a:p>
            <a:pPr eaLnBrk="1" hangingPunct="1"/>
            <a:r>
              <a:rPr lang="en-US" dirty="0" smtClean="0"/>
              <a:t>CTS develops student manuals</a:t>
            </a:r>
            <a:r>
              <a:rPr lang="en-US" dirty="0" smtClean="0"/>
              <a:t>, instructor guides, </a:t>
            </a:r>
            <a:r>
              <a:rPr lang="en-US" dirty="0" smtClean="0"/>
              <a:t>labs, simulations </a:t>
            </a:r>
            <a:r>
              <a:rPr lang="en-US" dirty="0" smtClean="0"/>
              <a:t>and job aids.</a:t>
            </a:r>
          </a:p>
          <a:p>
            <a:pPr eaLnBrk="1" hangingPunct="1"/>
            <a:r>
              <a:rPr lang="en-US" dirty="0" smtClean="0"/>
              <a:t>Instructors must do development, and work with a course designer.</a:t>
            </a:r>
          </a:p>
          <a:p>
            <a:pPr eaLnBrk="1" hangingPunct="1"/>
            <a:r>
              <a:rPr lang="en-US" dirty="0" smtClean="0"/>
              <a:t>Pre/Post Assessments </a:t>
            </a:r>
            <a:r>
              <a:rPr lang="en-US" dirty="0" smtClean="0"/>
              <a:t>are required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524000"/>
            <a:ext cx="40036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022600" y="2522538"/>
            <a:ext cx="1828800" cy="11906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2"/>
                </a:solidFill>
                <a:latin typeface="Arial" charset="0"/>
              </a:rPr>
              <a:t>ZERO RESISTANCE WITH OHM METER</a:t>
            </a: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V="1">
            <a:off x="1066800" y="2971800"/>
            <a:ext cx="0" cy="838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838200" y="3657600"/>
            <a:ext cx="4572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V="1">
            <a:off x="1066800" y="4114800"/>
            <a:ext cx="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 flipV="1">
            <a:off x="1054100" y="4267200"/>
            <a:ext cx="1308100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>
            <a:off x="1054100" y="2971800"/>
            <a:ext cx="1384300" cy="381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838200" y="3657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981200" y="304800"/>
            <a:ext cx="3962400" cy="1554163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bg2"/>
                </a:solidFill>
                <a:latin typeface="Arial" charset="0"/>
              </a:rPr>
              <a:t>CONDUCTOR TERMINATION BLOCK</a:t>
            </a:r>
          </a:p>
        </p:txBody>
      </p:sp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2057400"/>
            <a:ext cx="2514600" cy="25034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7010400" y="533400"/>
            <a:ext cx="1828800" cy="11874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CUSTOM LEARNING AIDS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304800"/>
            <a:ext cx="5372100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5943600" y="2743200"/>
            <a:ext cx="1905000" cy="11906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2"/>
                </a:solidFill>
                <a:latin typeface="Arial" charset="0"/>
              </a:rPr>
              <a:t>CONTINUITY BETWEEN TERMINATION SCREWS</a:t>
            </a:r>
          </a:p>
        </p:txBody>
      </p:sp>
      <p:sp>
        <p:nvSpPr>
          <p:cNvPr id="53252" name="Line 4"/>
          <p:cNvSpPr>
            <a:spLocks noChangeShapeType="1"/>
          </p:cNvSpPr>
          <p:nvPr/>
        </p:nvSpPr>
        <p:spPr bwMode="auto">
          <a:xfrm rot="-5400000">
            <a:off x="4289425" y="3570288"/>
            <a:ext cx="5143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 rot="-5400000">
            <a:off x="4289425" y="3055938"/>
            <a:ext cx="5143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 rot="-5400000" flipH="1" flipV="1">
            <a:off x="4276725" y="3589338"/>
            <a:ext cx="57150" cy="533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rot="16200000" flipV="1">
            <a:off x="4238625" y="2465388"/>
            <a:ext cx="57150" cy="60960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57200"/>
            <a:ext cx="2667000" cy="230822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685800" y="2514600"/>
            <a:ext cx="1981200" cy="6413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2"/>
                </a:solidFill>
                <a:latin typeface="Arial" charset="0"/>
              </a:rPr>
              <a:t>VERY LOW RESISTANCE</a:t>
            </a:r>
          </a:p>
        </p:txBody>
      </p:sp>
      <p:sp>
        <p:nvSpPr>
          <p:cNvPr id="53258" name="Oval 10"/>
          <p:cNvSpPr>
            <a:spLocks noChangeArrowheads="1"/>
          </p:cNvSpPr>
          <p:nvPr/>
        </p:nvSpPr>
        <p:spPr bwMode="auto">
          <a:xfrm>
            <a:off x="4267200" y="3175000"/>
            <a:ext cx="533400" cy="3048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4343400" y="3124200"/>
            <a:ext cx="339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2"/>
                </a:solidFill>
                <a:latin typeface="Symbol" pitchFamily="18" charset="2"/>
              </a:rPr>
              <a:t>W</a:t>
            </a:r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7010400" y="533400"/>
            <a:ext cx="1828800" cy="11874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CUSTOM LEARNING AIDS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209800" y="228600"/>
            <a:ext cx="3962400" cy="8223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CONDUCTOR TERMINATION BLOCK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5638" y="1196975"/>
            <a:ext cx="5722937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7413" y="3203575"/>
            <a:ext cx="27130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324600" y="2895600"/>
            <a:ext cx="1600200" cy="17399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2"/>
                </a:solidFill>
                <a:latin typeface="Arial" charset="0"/>
              </a:rPr>
              <a:t>TERMINAL BLOCKS WILL SNAP ONTO JUNCTION BOX RAILS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010400" y="533400"/>
            <a:ext cx="1828800" cy="11874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CUSTOM LEARNING AIDS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ChangeArrowheads="1"/>
          </p:cNvSpPr>
          <p:nvPr/>
        </p:nvSpPr>
        <p:spPr bwMode="auto">
          <a:xfrm>
            <a:off x="381000" y="304800"/>
            <a:ext cx="8534400" cy="579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3810000" y="1600200"/>
            <a:ext cx="1828800" cy="40386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588" name="Rectangle 4"/>
          <p:cNvSpPr>
            <a:spLocks noChangeArrowheads="1"/>
          </p:cNvSpPr>
          <p:nvPr/>
        </p:nvSpPr>
        <p:spPr bwMode="auto">
          <a:xfrm>
            <a:off x="5638800" y="1600200"/>
            <a:ext cx="1981200" cy="19812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589" name="Rectangle 5"/>
          <p:cNvSpPr>
            <a:spLocks noChangeArrowheads="1"/>
          </p:cNvSpPr>
          <p:nvPr/>
        </p:nvSpPr>
        <p:spPr bwMode="auto">
          <a:xfrm>
            <a:off x="5638800" y="3581400"/>
            <a:ext cx="1981200" cy="2057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590" name="Text Box 6"/>
          <p:cNvSpPr txBox="1">
            <a:spLocks noChangeArrowheads="1"/>
          </p:cNvSpPr>
          <p:nvPr/>
        </p:nvSpPr>
        <p:spPr bwMode="auto">
          <a:xfrm>
            <a:off x="838200" y="457200"/>
            <a:ext cx="48006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PLC INPUT ACTION</a:t>
            </a:r>
          </a:p>
        </p:txBody>
      </p:sp>
      <p:sp>
        <p:nvSpPr>
          <p:cNvPr id="451591" name="Oval 7"/>
          <p:cNvSpPr>
            <a:spLocks noChangeArrowheads="1"/>
          </p:cNvSpPr>
          <p:nvPr/>
        </p:nvSpPr>
        <p:spPr bwMode="auto">
          <a:xfrm>
            <a:off x="4800600" y="2057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592" name="Oval 8"/>
          <p:cNvSpPr>
            <a:spLocks noChangeArrowheads="1"/>
          </p:cNvSpPr>
          <p:nvPr/>
        </p:nvSpPr>
        <p:spPr bwMode="auto">
          <a:xfrm>
            <a:off x="4800600" y="2895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593" name="Oval 9"/>
          <p:cNvSpPr>
            <a:spLocks noChangeArrowheads="1"/>
          </p:cNvSpPr>
          <p:nvPr/>
        </p:nvSpPr>
        <p:spPr bwMode="auto">
          <a:xfrm>
            <a:off x="4800600" y="3657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594" name="Oval 10"/>
          <p:cNvSpPr>
            <a:spLocks noChangeArrowheads="1"/>
          </p:cNvSpPr>
          <p:nvPr/>
        </p:nvSpPr>
        <p:spPr bwMode="auto">
          <a:xfrm>
            <a:off x="4800600" y="4419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595" name="Text Box 11"/>
          <p:cNvSpPr txBox="1">
            <a:spLocks noChangeArrowheads="1"/>
          </p:cNvSpPr>
          <p:nvPr/>
        </p:nvSpPr>
        <p:spPr bwMode="auto">
          <a:xfrm>
            <a:off x="4724400" y="251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1</a:t>
            </a:r>
          </a:p>
        </p:txBody>
      </p:sp>
      <p:sp>
        <p:nvSpPr>
          <p:cNvPr id="451596" name="Text Box 12"/>
          <p:cNvSpPr txBox="1">
            <a:spLocks noChangeArrowheads="1"/>
          </p:cNvSpPr>
          <p:nvPr/>
        </p:nvSpPr>
        <p:spPr bwMode="auto">
          <a:xfrm>
            <a:off x="4724400" y="33528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2</a:t>
            </a:r>
          </a:p>
        </p:txBody>
      </p:sp>
      <p:sp>
        <p:nvSpPr>
          <p:cNvPr id="451597" name="Text Box 13"/>
          <p:cNvSpPr txBox="1">
            <a:spLocks noChangeArrowheads="1"/>
          </p:cNvSpPr>
          <p:nvPr/>
        </p:nvSpPr>
        <p:spPr bwMode="auto">
          <a:xfrm>
            <a:off x="4724400" y="4038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3</a:t>
            </a:r>
          </a:p>
        </p:txBody>
      </p:sp>
      <p:sp>
        <p:nvSpPr>
          <p:cNvPr id="451598" name="Text Box 14"/>
          <p:cNvSpPr txBox="1">
            <a:spLocks noChangeArrowheads="1"/>
          </p:cNvSpPr>
          <p:nvPr/>
        </p:nvSpPr>
        <p:spPr bwMode="auto">
          <a:xfrm>
            <a:off x="4495800" y="1752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COM</a:t>
            </a:r>
          </a:p>
        </p:txBody>
      </p:sp>
      <p:sp>
        <p:nvSpPr>
          <p:cNvPr id="451599" name="Line 15"/>
          <p:cNvSpPr>
            <a:spLocks noChangeShapeType="1"/>
          </p:cNvSpPr>
          <p:nvPr/>
        </p:nvSpPr>
        <p:spPr bwMode="auto">
          <a:xfrm>
            <a:off x="1066800" y="1600200"/>
            <a:ext cx="0" cy="3124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1600" name="Oval 16"/>
          <p:cNvSpPr>
            <a:spLocks noChangeArrowheads="1"/>
          </p:cNvSpPr>
          <p:nvPr/>
        </p:nvSpPr>
        <p:spPr bwMode="auto">
          <a:xfrm>
            <a:off x="990600" y="16002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601" name="Line 17"/>
          <p:cNvSpPr>
            <a:spLocks noChangeShapeType="1"/>
          </p:cNvSpPr>
          <p:nvPr/>
        </p:nvSpPr>
        <p:spPr bwMode="auto">
          <a:xfrm>
            <a:off x="2286000" y="1600200"/>
            <a:ext cx="0" cy="5334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1602" name="Oval 18"/>
          <p:cNvSpPr>
            <a:spLocks noChangeArrowheads="1"/>
          </p:cNvSpPr>
          <p:nvPr/>
        </p:nvSpPr>
        <p:spPr bwMode="auto">
          <a:xfrm>
            <a:off x="2209800" y="16002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603" name="Line 19"/>
          <p:cNvSpPr>
            <a:spLocks noChangeShapeType="1"/>
          </p:cNvSpPr>
          <p:nvPr/>
        </p:nvSpPr>
        <p:spPr bwMode="auto">
          <a:xfrm flipH="1">
            <a:off x="2286000" y="2133600"/>
            <a:ext cx="2590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1604" name="Text Box 20"/>
          <p:cNvSpPr txBox="1">
            <a:spLocks noChangeArrowheads="1"/>
          </p:cNvSpPr>
          <p:nvPr/>
        </p:nvSpPr>
        <p:spPr bwMode="auto">
          <a:xfrm>
            <a:off x="1295400" y="1524000"/>
            <a:ext cx="83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120 vac</a:t>
            </a:r>
          </a:p>
        </p:txBody>
      </p:sp>
      <p:sp>
        <p:nvSpPr>
          <p:cNvPr id="451605" name="Text Box 21"/>
          <p:cNvSpPr txBox="1">
            <a:spLocks noChangeArrowheads="1"/>
          </p:cNvSpPr>
          <p:nvPr/>
        </p:nvSpPr>
        <p:spPr bwMode="auto">
          <a:xfrm>
            <a:off x="2133600" y="1295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N</a:t>
            </a:r>
          </a:p>
        </p:txBody>
      </p:sp>
      <p:sp>
        <p:nvSpPr>
          <p:cNvPr id="451606" name="Text Box 22"/>
          <p:cNvSpPr txBox="1">
            <a:spLocks noChangeArrowheads="1"/>
          </p:cNvSpPr>
          <p:nvPr/>
        </p:nvSpPr>
        <p:spPr bwMode="auto">
          <a:xfrm>
            <a:off x="838200" y="1295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L1</a:t>
            </a:r>
          </a:p>
        </p:txBody>
      </p:sp>
      <p:sp>
        <p:nvSpPr>
          <p:cNvPr id="451607" name="Text Box 23"/>
          <p:cNvSpPr txBox="1">
            <a:spLocks noChangeArrowheads="1"/>
          </p:cNvSpPr>
          <p:nvPr/>
        </p:nvSpPr>
        <p:spPr bwMode="auto">
          <a:xfrm>
            <a:off x="3886200" y="12192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INPUT</a:t>
            </a:r>
          </a:p>
        </p:txBody>
      </p:sp>
      <p:sp>
        <p:nvSpPr>
          <p:cNvPr id="451608" name="Text Box 24"/>
          <p:cNvSpPr txBox="1">
            <a:spLocks noChangeArrowheads="1"/>
          </p:cNvSpPr>
          <p:nvPr/>
        </p:nvSpPr>
        <p:spPr bwMode="auto">
          <a:xfrm>
            <a:off x="5715000" y="12954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CPU</a:t>
            </a:r>
          </a:p>
        </p:txBody>
      </p:sp>
      <p:sp>
        <p:nvSpPr>
          <p:cNvPr id="451609" name="Line 25"/>
          <p:cNvSpPr>
            <a:spLocks noChangeShapeType="1"/>
          </p:cNvSpPr>
          <p:nvPr/>
        </p:nvSpPr>
        <p:spPr bwMode="auto">
          <a:xfrm flipV="1">
            <a:off x="1295400" y="2590800"/>
            <a:ext cx="762000" cy="7620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1610" name="Text Box 26"/>
          <p:cNvSpPr txBox="1">
            <a:spLocks noChangeArrowheads="1"/>
          </p:cNvSpPr>
          <p:nvPr/>
        </p:nvSpPr>
        <p:spPr bwMode="auto">
          <a:xfrm>
            <a:off x="5715000" y="36576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POWER SUPPLY</a:t>
            </a:r>
          </a:p>
        </p:txBody>
      </p:sp>
      <p:sp>
        <p:nvSpPr>
          <p:cNvPr id="451611" name="Oval 27"/>
          <p:cNvSpPr>
            <a:spLocks noChangeArrowheads="1"/>
          </p:cNvSpPr>
          <p:nvPr/>
        </p:nvSpPr>
        <p:spPr bwMode="auto">
          <a:xfrm>
            <a:off x="1600200" y="28956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612" name="Oval 28"/>
          <p:cNvSpPr>
            <a:spLocks noChangeArrowheads="1"/>
          </p:cNvSpPr>
          <p:nvPr/>
        </p:nvSpPr>
        <p:spPr bwMode="auto">
          <a:xfrm flipH="1">
            <a:off x="2057400" y="28956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613" name="Line 29"/>
          <p:cNvSpPr>
            <a:spLocks noChangeShapeType="1"/>
          </p:cNvSpPr>
          <p:nvPr/>
        </p:nvSpPr>
        <p:spPr bwMode="auto">
          <a:xfrm flipH="1">
            <a:off x="2057400" y="2971800"/>
            <a:ext cx="28194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1614" name="Line 30"/>
          <p:cNvSpPr>
            <a:spLocks noChangeShapeType="1"/>
          </p:cNvSpPr>
          <p:nvPr/>
        </p:nvSpPr>
        <p:spPr bwMode="auto">
          <a:xfrm flipH="1">
            <a:off x="1066800" y="2971800"/>
            <a:ext cx="68580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51615" name="Rectangle 31"/>
          <p:cNvSpPr>
            <a:spLocks noChangeArrowheads="1"/>
          </p:cNvSpPr>
          <p:nvPr/>
        </p:nvSpPr>
        <p:spPr bwMode="auto">
          <a:xfrm>
            <a:off x="1119188" y="2995613"/>
            <a:ext cx="485775" cy="385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1616" name="Text Box 32"/>
          <p:cNvSpPr txBox="1">
            <a:spLocks noChangeArrowheads="1"/>
          </p:cNvSpPr>
          <p:nvPr/>
        </p:nvSpPr>
        <p:spPr bwMode="auto">
          <a:xfrm>
            <a:off x="1250950" y="2449513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chemeClr val="bg2"/>
                </a:solidFill>
                <a:latin typeface="Arial" charset="0"/>
              </a:rPr>
              <a:t>S-1</a:t>
            </a:r>
          </a:p>
        </p:txBody>
      </p:sp>
      <p:sp>
        <p:nvSpPr>
          <p:cNvPr id="451617" name="Line 33"/>
          <p:cNvSpPr>
            <a:spLocks noChangeShapeType="1"/>
          </p:cNvSpPr>
          <p:nvPr/>
        </p:nvSpPr>
        <p:spPr bwMode="auto">
          <a:xfrm>
            <a:off x="4267200" y="2133600"/>
            <a:ext cx="0" cy="838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4038600" y="2362200"/>
            <a:ext cx="533400" cy="381000"/>
            <a:chOff x="1008" y="3504"/>
            <a:chExt cx="336" cy="240"/>
          </a:xfrm>
        </p:grpSpPr>
        <p:sp>
          <p:nvSpPr>
            <p:cNvPr id="451619" name="Oval 35"/>
            <p:cNvSpPr>
              <a:spLocks noChangeArrowheads="1"/>
            </p:cNvSpPr>
            <p:nvPr/>
          </p:nvSpPr>
          <p:spPr bwMode="auto">
            <a:xfrm>
              <a:off x="1008" y="3504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20" name="Text Box 36"/>
            <p:cNvSpPr txBox="1">
              <a:spLocks noChangeArrowheads="1"/>
            </p:cNvSpPr>
            <p:nvPr/>
          </p:nvSpPr>
          <p:spPr bwMode="auto">
            <a:xfrm>
              <a:off x="1056" y="3504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bg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4038600" y="2362200"/>
            <a:ext cx="533400" cy="381000"/>
            <a:chOff x="1488" y="3264"/>
            <a:chExt cx="336" cy="240"/>
          </a:xfrm>
        </p:grpSpPr>
        <p:sp>
          <p:nvSpPr>
            <p:cNvPr id="451622" name="Oval 38"/>
            <p:cNvSpPr>
              <a:spLocks noChangeArrowheads="1"/>
            </p:cNvSpPr>
            <p:nvPr/>
          </p:nvSpPr>
          <p:spPr bwMode="auto">
            <a:xfrm>
              <a:off x="1488" y="3264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623" name="Text Box 39"/>
            <p:cNvSpPr txBox="1">
              <a:spLocks noChangeArrowheads="1"/>
            </p:cNvSpPr>
            <p:nvPr/>
          </p:nvSpPr>
          <p:spPr bwMode="auto">
            <a:xfrm>
              <a:off x="1536" y="3264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bg2"/>
                  </a:solidFill>
                  <a:latin typeface="Arial" charset="0"/>
                </a:rPr>
                <a:t>1</a:t>
              </a:r>
            </a:p>
          </p:txBody>
        </p:sp>
      </p:grpSp>
      <p:pic>
        <p:nvPicPr>
          <p:cNvPr id="451624" name="SLC500I4OffOn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362200"/>
            <a:ext cx="3048000" cy="22860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51625" name="Text Box 41"/>
          <p:cNvSpPr txBox="1">
            <a:spLocks noChangeArrowheads="1"/>
          </p:cNvSpPr>
          <p:nvPr/>
        </p:nvSpPr>
        <p:spPr bwMode="auto">
          <a:xfrm>
            <a:off x="7010400" y="533400"/>
            <a:ext cx="1828800" cy="11874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CUSTOM LEARNING AIDS</a:t>
            </a:r>
          </a:p>
        </p:txBody>
      </p:sp>
      <p:sp>
        <p:nvSpPr>
          <p:cNvPr id="451626" name="Text Box 42"/>
          <p:cNvSpPr txBox="1">
            <a:spLocks noChangeArrowheads="1"/>
          </p:cNvSpPr>
          <p:nvPr/>
        </p:nvSpPr>
        <p:spPr bwMode="auto">
          <a:xfrm>
            <a:off x="4114800" y="3124200"/>
            <a:ext cx="914400" cy="304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bg2"/>
                </a:solidFill>
                <a:latin typeface="Arial" charset="0"/>
              </a:rPr>
              <a:t>120 vac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6" dur="3000" fill="hold"/>
                                        <p:tgtEl>
                                          <p:spTgt spid="4516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4516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5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667" fill="hold"/>
                                        <p:tgtEl>
                                          <p:spTgt spid="4516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1624"/>
                </p:tgtEl>
              </p:cMediaNode>
            </p:video>
          </p:childTnLst>
        </p:cTn>
      </p:par>
    </p:tnLst>
    <p:bldLst>
      <p:bldP spid="451609" grpId="0" animBg="1"/>
      <p:bldP spid="451626" grpId="0" animBg="1"/>
      <p:bldP spid="451626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0" name="Picture 2" descr="quicktime_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581400"/>
            <a:ext cx="1227138" cy="1190625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 rot="5594648">
            <a:off x="881063" y="490537"/>
            <a:ext cx="4191000" cy="5343525"/>
            <a:chOff x="336" y="288"/>
            <a:chExt cx="2640" cy="3366"/>
          </a:xfrm>
        </p:grpSpPr>
        <p:pic>
          <p:nvPicPr>
            <p:cNvPr id="452612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6" y="288"/>
              <a:ext cx="2640" cy="3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52613" name="Rectangle 5"/>
            <p:cNvSpPr>
              <a:spLocks noChangeArrowheads="1"/>
            </p:cNvSpPr>
            <p:nvPr/>
          </p:nvSpPr>
          <p:spPr bwMode="auto">
            <a:xfrm rot="-139752">
              <a:off x="1150" y="765"/>
              <a:ext cx="1297" cy="206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52614" name="The Control Relay CAMTASIA.avi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6"/>
          <a:srcRect/>
          <a:stretch>
            <a:fillRect/>
          </a:stretch>
        </p:blipFill>
        <p:spPr>
          <a:xfrm>
            <a:off x="1752600" y="2438400"/>
            <a:ext cx="2895600" cy="1930400"/>
          </a:xfrm>
          <a:ln/>
        </p:spPr>
      </p:pic>
      <p:pic>
        <p:nvPicPr>
          <p:cNvPr id="452615" name="Picture 7" descr="cmswSoftwareAllMicrosoft_PowerPoint_20021-resized20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304800"/>
            <a:ext cx="1905000" cy="1905000"/>
          </a:xfrm>
          <a:prstGeom prst="rect">
            <a:avLst/>
          </a:prstGeom>
          <a:noFill/>
        </p:spPr>
      </p:pic>
      <p:pic>
        <p:nvPicPr>
          <p:cNvPr id="45261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0" y="3886200"/>
            <a:ext cx="12747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2617" name="Picture 9" descr="camtasia_studio_80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5200" y="1981200"/>
            <a:ext cx="1644650" cy="1676400"/>
          </a:xfrm>
          <a:prstGeom prst="rect">
            <a:avLst/>
          </a:prstGeom>
          <a:noFill/>
        </p:spPr>
      </p:pic>
      <p:pic>
        <p:nvPicPr>
          <p:cNvPr id="452618" name="Picture 10" descr="51DG2XKCCZ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410200" y="4572000"/>
            <a:ext cx="1866900" cy="1866900"/>
          </a:xfrm>
          <a:prstGeom prst="rect">
            <a:avLst/>
          </a:prstGeom>
          <a:noFill/>
        </p:spPr>
      </p:pic>
      <p:pic>
        <p:nvPicPr>
          <p:cNvPr id="452619" name="Picture 11" descr="WMP_copy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3600" y="2362200"/>
            <a:ext cx="1066800" cy="1066800"/>
          </a:xfrm>
          <a:prstGeom prst="rect">
            <a:avLst/>
          </a:prstGeom>
          <a:noFill/>
        </p:spPr>
      </p:pic>
      <p:sp>
        <p:nvSpPr>
          <p:cNvPr id="452620" name="Text Box 12"/>
          <p:cNvSpPr txBox="1">
            <a:spLocks noChangeArrowheads="1"/>
          </p:cNvSpPr>
          <p:nvPr/>
        </p:nvSpPr>
        <p:spPr bwMode="auto">
          <a:xfrm>
            <a:off x="7010400" y="533400"/>
            <a:ext cx="1828800" cy="11874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Arial" charset="0"/>
              </a:rPr>
              <a:t>CUSTOM LEARNING AIDS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100" fill="hold"/>
                                        <p:tgtEl>
                                          <p:spTgt spid="4526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526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526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526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261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Questions???</a:t>
            </a:r>
            <a:endParaRPr lang="en-US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58371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Incumbent Worker Training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Incumbent workers are currently working in positions within Business &amp; Industry.</a:t>
            </a:r>
          </a:p>
          <a:p>
            <a:r>
              <a:rPr lang="en-US" dirty="0" smtClean="0"/>
              <a:t>Our traditional college educates the emerging, displaced and the underemployed workforce.</a:t>
            </a:r>
          </a:p>
          <a:p>
            <a:r>
              <a:rPr lang="en-US" dirty="0" smtClean="0"/>
              <a:t>Custom Training Solutions focuses on the Incumbent workers, using multiple methods of instructional delivery.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Incumbent Workers Cont.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major reason for the need to train Incumbent workers is the “Technology Half Life”.</a:t>
            </a:r>
          </a:p>
          <a:p>
            <a:r>
              <a:rPr lang="en-US" dirty="0" smtClean="0"/>
              <a:t>“Technology Half Life” is defined as the amount of time that it takes for ½ of what you learn in college </a:t>
            </a:r>
            <a:r>
              <a:rPr lang="en-US" dirty="0" smtClean="0"/>
              <a:t>to become </a:t>
            </a:r>
            <a:r>
              <a:rPr lang="en-US" dirty="0" smtClean="0"/>
              <a:t>obsolete.</a:t>
            </a:r>
          </a:p>
          <a:p>
            <a:r>
              <a:rPr lang="en-US" dirty="0" smtClean="0"/>
              <a:t>One major food processor requires that 4% of every employees job is in the training room.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Custom Training Solutions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3894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CTS Focus---To improve the competitiveness of our clients through training &amp; related services that will improve human performance.</a:t>
            </a:r>
          </a:p>
          <a:p>
            <a:pPr eaLnBrk="1" hangingPunct="1"/>
            <a:r>
              <a:rPr lang="en-US" sz="2800" dirty="0" smtClean="0"/>
              <a:t>Separate website from NSCC, since we compete with private training firms.  </a:t>
            </a:r>
            <a:r>
              <a:rPr lang="en-US" sz="2800" dirty="0" smtClean="0">
                <a:hlinkClick r:id="rId3"/>
              </a:rPr>
              <a:t>www.trainwithCTS.com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Last year CTS trained over 5000 employees at 175 companies within the US and beyond.</a:t>
            </a:r>
          </a:p>
          <a:p>
            <a:pPr eaLnBrk="1" hangingPunct="1"/>
            <a:r>
              <a:rPr lang="en-US" sz="2800" dirty="0" smtClean="0"/>
              <a:t>CTS pushes a private sector look and brand, in order to compete with private training firms.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n>
                  <a:noFill/>
                </a:ln>
                <a:effectLst/>
              </a:rPr>
              <a:t>CTS Extends Beyond NW Ohio</a:t>
            </a:r>
            <a:br>
              <a:rPr lang="en-US" smtClean="0">
                <a:ln>
                  <a:noFill/>
                </a:ln>
                <a:effectLst/>
              </a:rPr>
            </a:br>
            <a:endParaRPr lang="en-US" smtClean="0">
              <a:ln>
                <a:noFill/>
              </a:ln>
              <a:effectLst/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 smtClean="0"/>
              <a:t>Currently deliver training in 32 states within the US.  As well as Canada, Mexico and approximately </a:t>
            </a:r>
            <a:r>
              <a:rPr lang="en-US" dirty="0" smtClean="0"/>
              <a:t>20</a:t>
            </a:r>
            <a:r>
              <a:rPr lang="en-US" dirty="0" smtClean="0"/>
              <a:t> </a:t>
            </a:r>
            <a:r>
              <a:rPr lang="en-US" dirty="0" smtClean="0"/>
              <a:t>countries off the NA continent.</a:t>
            </a:r>
          </a:p>
          <a:p>
            <a:r>
              <a:rPr lang="en-US" dirty="0" smtClean="0"/>
              <a:t>Our largest client is General Mills, world wide.  Approximately 100 food plants.</a:t>
            </a:r>
          </a:p>
          <a:p>
            <a:r>
              <a:rPr lang="en-US" dirty="0" smtClean="0"/>
              <a:t>CTS delivers Plastics training to the Mid American Plastic Processor (MAPP), made up of over 220 plastic companies in the US.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Training Services </a:t>
            </a:r>
            <a:br>
              <a:rPr lang="en-US" smtClean="0">
                <a:solidFill>
                  <a:schemeClr val="tx2">
                    <a:tint val="100000"/>
                    <a:satMod val="250000"/>
                  </a:schemeClr>
                </a:solidFill>
              </a:rPr>
            </a:br>
            <a:r>
              <a:rPr lang="en-US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Offered to Industry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Computer Training –basic to advanced.  Crystal Reports, Visio, MS Project,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Management/Leadership – Communication Skills, Front Line Supervision, etc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Language (Conversational, Travel, Technical).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Technical/Automation – See Listing.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Multiple ways to deliver training with Technology.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Development of </a:t>
            </a:r>
            <a:r>
              <a:rPr lang="en-US" sz="2800" dirty="0" smtClean="0"/>
              <a:t>/Knowledge </a:t>
            </a:r>
            <a:r>
              <a:rPr lang="en-US" sz="2800" dirty="0" smtClean="0"/>
              <a:t>Management</a:t>
            </a:r>
            <a:r>
              <a:rPr lang="en-US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eMeetings</a:t>
            </a:r>
            <a:r>
              <a:rPr lang="en-US" sz="2800" dirty="0" smtClean="0"/>
              <a:t> (reduce &amp; eliminate travel)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atMod val="250000"/>
                  </a:schemeClr>
                </a:solidFill>
              </a:rPr>
              <a:t>Technical Training NSCC Delivers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CAM (</a:t>
            </a:r>
            <a:r>
              <a:rPr lang="en-US" dirty="0" err="1" smtClean="0"/>
              <a:t>GibbsCAM</a:t>
            </a:r>
            <a:r>
              <a:rPr lang="en-US" dirty="0" smtClean="0"/>
              <a:t> &amp; </a:t>
            </a:r>
            <a:r>
              <a:rPr lang="en-US" dirty="0" err="1" smtClean="0"/>
              <a:t>MasterCAM</a:t>
            </a:r>
            <a:r>
              <a:rPr lang="en-US" dirty="0" smtClean="0"/>
              <a:t>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Plastics (Materials, Injection, Extrusion, Blow Molding)</a:t>
            </a: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Basic Electrical (including VFD Drives)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Allen Bradley PLCs(5, 500, 5000, Compact)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Siemens and Mitsubishi PLCs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Instrumentation &amp; Controls (CCST)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err="1" smtClean="0"/>
              <a:t>ControlLogix</a:t>
            </a:r>
            <a:r>
              <a:rPr lang="en-US" dirty="0" smtClean="0"/>
              <a:t> PLCs/</a:t>
            </a:r>
            <a:r>
              <a:rPr lang="en-US" dirty="0" err="1" smtClean="0"/>
              <a:t>ControlNet</a:t>
            </a: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err="1" smtClean="0"/>
              <a:t>Wonderware</a:t>
            </a:r>
            <a:r>
              <a:rPr lang="en-US" dirty="0" smtClean="0"/>
              <a:t>, </a:t>
            </a:r>
            <a:r>
              <a:rPr lang="en-US" dirty="0" err="1" smtClean="0"/>
              <a:t>Devicenet</a:t>
            </a:r>
            <a:r>
              <a:rPr lang="en-US" dirty="0" smtClean="0"/>
              <a:t>, Ethernet/IP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Pneumatics/Hydraulics, Robotics &amp; Servos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Machining, CAD, Quality/SPC.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r>
              <a:rPr lang="en-US" dirty="0" smtClean="0"/>
              <a:t>Welding, Print Reading, GD&amp;T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 2"/>
              <a:buChar char="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8298</TotalTime>
  <Words>856</Words>
  <Application>Microsoft Office PowerPoint</Application>
  <PresentationFormat>On-screen Show (4:3)</PresentationFormat>
  <Paragraphs>170</Paragraphs>
  <Slides>36</Slides>
  <Notes>36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Custom Design</vt:lpstr>
      <vt:lpstr>Deluxe</vt:lpstr>
      <vt:lpstr>BUILDING THE INFRASTRUCTURE FOR INTERNATIONAL TRAINING</vt:lpstr>
      <vt:lpstr>Presenters’ Contact Information </vt:lpstr>
      <vt:lpstr>An Overview of our Presentation</vt:lpstr>
      <vt:lpstr>Incumbent Worker Training </vt:lpstr>
      <vt:lpstr>Incumbent Workers Cont. </vt:lpstr>
      <vt:lpstr>Custom Training Solutions </vt:lpstr>
      <vt:lpstr>CTS Extends Beyond NW Ohio </vt:lpstr>
      <vt:lpstr>Training Services  Offered to Industry</vt:lpstr>
      <vt:lpstr>Technical Training NSCC Delivers</vt:lpstr>
      <vt:lpstr> Partial CTS Client List </vt:lpstr>
      <vt:lpstr>Employers want  Adaptive Learners</vt:lpstr>
      <vt:lpstr> CTS Delivers Training Four Different Ways</vt:lpstr>
      <vt:lpstr>Slide 13</vt:lpstr>
      <vt:lpstr>Slide 14</vt:lpstr>
      <vt:lpstr>Slide 15</vt:lpstr>
      <vt:lpstr>Slide 16</vt:lpstr>
      <vt:lpstr>Slide 17</vt:lpstr>
      <vt:lpstr>Slide 18</vt:lpstr>
      <vt:lpstr>eLearning Terminology </vt:lpstr>
      <vt:lpstr>Live Virtual Classrooms </vt:lpstr>
      <vt:lpstr>Slide 21</vt:lpstr>
      <vt:lpstr>WEB Conferencing Training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Training Materials</vt:lpstr>
      <vt:lpstr>Slide 31</vt:lpstr>
      <vt:lpstr>Slide 32</vt:lpstr>
      <vt:lpstr>Slide 33</vt:lpstr>
      <vt:lpstr>Slide 34</vt:lpstr>
      <vt:lpstr>Slide 35</vt:lpstr>
      <vt:lpstr>Questions???</vt:lpstr>
    </vt:vector>
  </TitlesOfParts>
  <Company>NSCC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Northwest State  Community College Engineering Technologies Division</dc:title>
  <dc:creator>Tom Wylie</dc:creator>
  <cp:lastModifiedBy>Tom Wylie</cp:lastModifiedBy>
  <cp:revision>319</cp:revision>
  <cp:lastPrinted>1601-01-01T00:00:00Z</cp:lastPrinted>
  <dcterms:created xsi:type="dcterms:W3CDTF">2002-02-17T04:48:55Z</dcterms:created>
  <dcterms:modified xsi:type="dcterms:W3CDTF">2009-10-16T10:15:53Z</dcterms:modified>
</cp:coreProperties>
</file>